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9" r:id="rId5"/>
    <p:sldId id="260" r:id="rId6"/>
    <p:sldId id="261" r:id="rId7"/>
    <p:sldId id="264" r:id="rId8"/>
    <p:sldId id="259" r:id="rId9"/>
    <p:sldId id="265" r:id="rId10"/>
    <p:sldId id="271" r:id="rId11"/>
    <p:sldId id="276" r:id="rId12"/>
    <p:sldId id="266" r:id="rId13"/>
    <p:sldId id="267" r:id="rId14"/>
    <p:sldId id="274" r:id="rId15"/>
    <p:sldId id="273" r:id="rId16"/>
    <p:sldId id="268" r:id="rId17"/>
    <p:sldId id="270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18D4-8F91-4DCE-8D5A-CC3B2D56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2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907A1-5F11-450F-A902-CF51BD8A9A53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D1DD-B085-4ECE-A5A1-F8389BEDB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3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may push you away, tell</a:t>
            </a:r>
            <a:r>
              <a:rPr lang="en-US" baseline="0" dirty="0" smtClean="0"/>
              <a:t> you that you don't understand or that it is none of your business. Encourage them to share anyway. Remember to LISTEN not TALK. </a:t>
            </a:r>
          </a:p>
          <a:p>
            <a:r>
              <a:rPr lang="en-US" baseline="0" dirty="0" smtClean="0"/>
              <a:t>Forgiveness – it is a decision – don’t wait until they deserve it</a:t>
            </a:r>
          </a:p>
          <a:p>
            <a:r>
              <a:rPr lang="en-US" baseline="0" dirty="0" smtClean="0"/>
              <a:t>Don’t give empty compliments.</a:t>
            </a:r>
          </a:p>
          <a:p>
            <a:r>
              <a:rPr lang="en-US" baseline="0" dirty="0" smtClean="0"/>
              <a:t>Make home safe.</a:t>
            </a:r>
          </a:p>
          <a:p>
            <a:r>
              <a:rPr lang="en-US" baseline="0" dirty="0" smtClean="0"/>
              <a:t>Enjoy them – help them to enjoy themselves.</a:t>
            </a:r>
          </a:p>
          <a:p>
            <a:r>
              <a:rPr lang="en-US" baseline="0" dirty="0" smtClean="0"/>
              <a:t>Serve others – volunteering increases self-esteem.</a:t>
            </a:r>
          </a:p>
          <a:p>
            <a:r>
              <a:rPr lang="en-US" baseline="0" dirty="0" smtClean="0"/>
              <a:t>Parent out of LOVE </a:t>
            </a:r>
            <a:r>
              <a:rPr lang="en-US" baseline="0" smtClean="0"/>
              <a:t>not out of FEAR.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0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7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9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7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password daily – “To get today’s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password: 1. empty trash</a:t>
            </a:r>
            <a:r>
              <a:rPr lang="en-US" baseline="0" dirty="0"/>
              <a:t> </a:t>
            </a:r>
            <a:r>
              <a:rPr lang="en-US" baseline="0" dirty="0" smtClean="0"/>
              <a:t>2. clean room 3. do homework”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phone tracking websites:</a:t>
            </a:r>
            <a:r>
              <a:rPr lang="en-US" baseline="0" dirty="0" smtClean="0"/>
              <a:t> spectersoft.org; safe eyes; </a:t>
            </a:r>
            <a:r>
              <a:rPr lang="en-US" baseline="0" dirty="0" err="1" smtClean="0"/>
              <a:t>getnetwise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textblocker</a:t>
            </a:r>
            <a:r>
              <a:rPr lang="en-US" baseline="0" dirty="0" smtClean="0"/>
              <a:t> – disables texting while in motion</a:t>
            </a:r>
          </a:p>
          <a:p>
            <a:r>
              <a:rPr lang="en-US" baseline="0" dirty="0" smtClean="0"/>
              <a:t>Know the stats – know the world they live in: 6-9 years old: 77% - cell phones; 58% - video games; 52%-ride bikes; 20%-swim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Parent in community – doing things at the same time with a group of other parents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r>
              <a:rPr lang="en-US" baseline="0" dirty="0" smtClean="0"/>
              <a:t> contracts – takes out the emotional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4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Respect – teach it in/out of the</a:t>
            </a:r>
            <a:r>
              <a:rPr lang="en-US" baseline="0" dirty="0" smtClean="0"/>
              <a:t> home</a:t>
            </a:r>
          </a:p>
          <a:p>
            <a:r>
              <a:rPr lang="en-US" baseline="0" dirty="0" smtClean="0"/>
              <a:t>“try again” when they don’t do it right</a:t>
            </a:r>
          </a:p>
          <a:p>
            <a:r>
              <a:rPr lang="en-US" baseline="0" dirty="0" smtClean="0"/>
              <a:t>Model it; model gratitude</a:t>
            </a:r>
          </a:p>
          <a:p>
            <a:r>
              <a:rPr lang="en-US" baseline="0" dirty="0" smtClean="0"/>
              <a:t>Require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7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Laps around the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D1DD-B085-4ECE-A5A1-F8389BEDB7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0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F31123-E862-4C26-BCAC-76A2276626C8}" type="datetimeFigureOut">
              <a:rPr lang="en-US" smtClean="0"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29E728-BB94-4D38-BF92-EA996814AC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owerschool.cmcss.net/public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com/grade/middle-school/" TargetMode="External"/><Relationship Id="rId4" Type="http://schemas.openxmlformats.org/officeDocument/2006/relationships/hyperlink" Target="http://www.schoolfamily.com/school-family-articles/article/801-10-tips-for-middle-school-parents" TargetMode="External"/><Relationship Id="rId5" Type="http://schemas.openxmlformats.org/officeDocument/2006/relationships/hyperlink" Target="http://www.pbs.org/parents/itsmylife/resources/middleschool.html%2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web.com/mw/resources/MWRpublic.html" TargetMode="External"/><Relationship Id="rId4" Type="http://schemas.openxmlformats.org/officeDocument/2006/relationships/hyperlink" Target="http://www.pbs.org/parents/itsmylife/resources/middleschool.html" TargetMode="External"/><Relationship Id="rId5" Type="http://schemas.openxmlformats.org/officeDocument/2006/relationships/hyperlink" Target="http://parentingteens.abou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907" y="1447801"/>
            <a:ext cx="7772400" cy="2057400"/>
          </a:xfrm>
        </p:spPr>
        <p:txBody>
          <a:bodyPr/>
          <a:lstStyle/>
          <a:p>
            <a:r>
              <a:rPr lang="en-US" b="1" dirty="0" smtClean="0"/>
              <a:t>MIDDLE SCHOOL 101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Everything you want to know about parenting a middle school student</a:t>
            </a:r>
            <a:endParaRPr lang="en-US" sz="2800" b="1" dirty="0"/>
          </a:p>
        </p:txBody>
      </p:sp>
      <p:pic>
        <p:nvPicPr>
          <p:cNvPr id="2050" name="Picture 2" descr="C:\Documents and Settings\Teacher\Local Settings\Temporary Internet Files\Content.IE5\OLGH2ZW9\MP9004056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2" y="685800"/>
            <a:ext cx="27334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Teacher\Local Settings\Temporary Internet Files\Content.IE5\MJCFSL8H\MP90040157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07" y="5039995"/>
            <a:ext cx="2346893" cy="15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Teacher\Local Settings\Temporary Internet Files\Content.IE5\GLSVIZ8V\MP90041180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5" y="4966884"/>
            <a:ext cx="1637070" cy="16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Teacher\Local Settings\Temporary Internet Files\Content.IE5\G1E3KPMV\MP90017864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12299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6546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to just LOVE your middle school student!</a:t>
            </a:r>
          </a:p>
          <a:p>
            <a:pPr lvl="1"/>
            <a:r>
              <a:rPr lang="en-US" sz="2000" b="1" dirty="0" smtClean="0"/>
              <a:t>Every now and then go into their room, sit down, and just visit!</a:t>
            </a:r>
            <a:endParaRPr lang="en-US" sz="2000" b="1" dirty="0"/>
          </a:p>
          <a:p>
            <a:r>
              <a:rPr lang="en-US" dirty="0" smtClean="0"/>
              <a:t>Spend time together as a family…</a:t>
            </a:r>
          </a:p>
          <a:p>
            <a:pPr lvl="1"/>
            <a:r>
              <a:rPr lang="en-US" dirty="0" smtClean="0"/>
              <a:t>Dinner</a:t>
            </a:r>
          </a:p>
          <a:p>
            <a:pPr lvl="1"/>
            <a:r>
              <a:rPr lang="en-US" dirty="0" smtClean="0"/>
              <a:t>Movies</a:t>
            </a:r>
          </a:p>
          <a:p>
            <a:pPr lvl="1"/>
            <a:r>
              <a:rPr lang="en-US" dirty="0" smtClean="0"/>
              <a:t>Shopping</a:t>
            </a:r>
          </a:p>
          <a:p>
            <a:pPr lvl="1"/>
            <a:r>
              <a:rPr lang="en-US" dirty="0" smtClean="0"/>
              <a:t>Vacations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LOVE!!!!</a:t>
            </a:r>
            <a:endParaRPr lang="en-US" dirty="0"/>
          </a:p>
        </p:txBody>
      </p:sp>
      <p:pic>
        <p:nvPicPr>
          <p:cNvPr id="4098" name="Picture 2" descr="C:\Documents and Settings\Teacher\Local Settings\Temporary Internet Files\Content.IE5\GLSVIZ8V\MP9003994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4" y="4550517"/>
            <a:ext cx="2805112" cy="18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Teacher\Local Settings\Temporary Internet Files\Content.IE5\K7C309AB\MP9004010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01767"/>
            <a:ext cx="1871686" cy="14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4045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“less is more” approach – wait and listen; be an observer; ask open ended questions</a:t>
            </a:r>
          </a:p>
          <a:p>
            <a:r>
              <a:rPr lang="en-US" dirty="0" smtClean="0"/>
              <a:t>Be straightforward when addressing uncomfortable issues.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191000"/>
            <a:ext cx="302846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2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8001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Organization (needs to fit their style…not yours!)</a:t>
            </a:r>
          </a:p>
          <a:p>
            <a:pPr lvl="1"/>
            <a:r>
              <a:rPr lang="en-US" dirty="0" smtClean="0"/>
              <a:t>Locker</a:t>
            </a:r>
          </a:p>
          <a:p>
            <a:pPr lvl="1"/>
            <a:r>
              <a:rPr lang="en-US" dirty="0" smtClean="0"/>
              <a:t>Backpack</a:t>
            </a:r>
          </a:p>
          <a:p>
            <a:pPr lvl="1"/>
            <a:r>
              <a:rPr lang="en-US" dirty="0" smtClean="0"/>
              <a:t>Binder</a:t>
            </a:r>
          </a:p>
          <a:p>
            <a:pPr lvl="1"/>
            <a:r>
              <a:rPr lang="en-US" dirty="0" smtClean="0"/>
              <a:t>Study time</a:t>
            </a:r>
          </a:p>
          <a:p>
            <a:pPr lvl="1"/>
            <a:r>
              <a:rPr lang="en-US" dirty="0" smtClean="0"/>
              <a:t>Study place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If </a:t>
            </a:r>
            <a:r>
              <a:rPr lang="en-US" b="1" dirty="0" smtClean="0"/>
              <a:t>their grades slip, make them study in front of you, offer assistance and show interest in what they are learning. Their grades will improve dramatically!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  <p:pic>
        <p:nvPicPr>
          <p:cNvPr id="1027" name="Picture 3" descr="C:\Documents and Settings\Teacher\Local Settings\Temporary Internet Files\Content.IE5\GLSVIZ8V\MC9000885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82" y="3269297"/>
            <a:ext cx="130492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Teacher\Local Settings\Temporary Internet Files\Content.IE5\GLSVIZ8V\MP9003143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90263"/>
            <a:ext cx="1774311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Teacher\Local Settings\Temporary Internet Files\Content.IE5\GLSVIZ8V\MP9003089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93413"/>
            <a:ext cx="14702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9435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Be involved! Insist that they let you know where they are at all times!</a:t>
            </a:r>
          </a:p>
          <a:p>
            <a:pPr lvl="1"/>
            <a:r>
              <a:rPr lang="en-US" dirty="0" smtClean="0"/>
              <a:t>“Presence deters problems”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They will still need your assistance!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 more freedom/responsibility…in small doses! (still check planner, PowerSchool, </a:t>
            </a:r>
            <a:r>
              <a:rPr lang="en-US" dirty="0"/>
              <a:t>etc.) </a:t>
            </a:r>
            <a:r>
              <a:rPr lang="en-US" dirty="0">
                <a:hlinkClick r:id="rId3"/>
              </a:rPr>
              <a:t>https://powerschool.cmcss.net/public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Online access to weekly grades/report cards</a:t>
            </a:r>
          </a:p>
          <a:p>
            <a:pPr lvl="2"/>
            <a:r>
              <a:rPr lang="en-US" dirty="0" smtClean="0"/>
              <a:t>Communicate with teachers</a:t>
            </a:r>
          </a:p>
          <a:p>
            <a:pPr lvl="2"/>
            <a:r>
              <a:rPr lang="en-US" dirty="0" smtClean="0"/>
              <a:t>Review attendance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662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teacher’s websites frequently!</a:t>
            </a:r>
          </a:p>
          <a:p>
            <a:endParaRPr lang="en-US" dirty="0"/>
          </a:p>
          <a:p>
            <a:r>
              <a:rPr lang="en-US" dirty="0" smtClean="0"/>
              <a:t>Ask questions – to your child and to your child’s teachers.</a:t>
            </a:r>
          </a:p>
          <a:p>
            <a:pPr lvl="1"/>
            <a:r>
              <a:rPr lang="en-US" sz="2000" b="1" dirty="0" smtClean="0"/>
              <a:t>Be a part of their world.</a:t>
            </a:r>
            <a:endParaRPr lang="en-US" sz="1800" b="1" dirty="0"/>
          </a:p>
          <a:p>
            <a:pPr lvl="1"/>
            <a:r>
              <a:rPr lang="en-US" sz="2000" b="1" dirty="0" smtClean="0"/>
              <a:t>Let them know you are aware of their lives.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school program (academic as well as interest based)</a:t>
            </a:r>
          </a:p>
          <a:p>
            <a:endParaRPr lang="en-US" dirty="0"/>
          </a:p>
          <a:p>
            <a:r>
              <a:rPr lang="en-US" dirty="0" smtClean="0"/>
              <a:t>Sports </a:t>
            </a:r>
          </a:p>
          <a:p>
            <a:pPr lvl="1"/>
            <a:r>
              <a:rPr lang="en-US" dirty="0" smtClean="0"/>
              <a:t>Parks and Rec; MCSA; karate; gymnastics; dance</a:t>
            </a:r>
          </a:p>
          <a:p>
            <a:endParaRPr lang="en-US" dirty="0"/>
          </a:p>
          <a:p>
            <a:r>
              <a:rPr lang="en-US" dirty="0" smtClean="0"/>
              <a:t>Community resources for students:</a:t>
            </a:r>
          </a:p>
          <a:p>
            <a:pPr lvl="1"/>
            <a:r>
              <a:rPr lang="en-US" dirty="0" smtClean="0"/>
              <a:t>Beyond the Books</a:t>
            </a:r>
          </a:p>
          <a:p>
            <a:pPr lvl="1"/>
            <a:r>
              <a:rPr lang="en-US" dirty="0" smtClean="0"/>
              <a:t>Advantage Learning Center</a:t>
            </a:r>
          </a:p>
          <a:p>
            <a:pPr lvl="1"/>
            <a:r>
              <a:rPr lang="en-US" dirty="0" smtClean="0"/>
              <a:t>Sylvan Learning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Extracurricular Activities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http://www.education.com/grade/middle-school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i="1" dirty="0">
                <a:hlinkClick r:id="rId4"/>
              </a:rPr>
              <a:t>http://www.schoolfamily.com/school-family-articles/article/801-10-tips-for-middle-school-parents</a:t>
            </a:r>
            <a:r>
              <a:rPr lang="en-US" i="1" dirty="0"/>
              <a:t>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>
                <a:hlinkClick r:id="rId5"/>
              </a:rPr>
              <a:t>www.pbs.org/</a:t>
            </a:r>
            <a:r>
              <a:rPr lang="en-US" b="1" i="1" dirty="0">
                <a:hlinkClick r:id="rId5"/>
              </a:rPr>
              <a:t>parent</a:t>
            </a:r>
            <a:r>
              <a:rPr lang="en-US" i="1" dirty="0">
                <a:hlinkClick r:id="rId5"/>
              </a:rPr>
              <a:t>s/itsmylife/</a:t>
            </a:r>
            <a:r>
              <a:rPr lang="en-US" b="1" i="1" dirty="0">
                <a:hlinkClick r:id="rId5"/>
              </a:rPr>
              <a:t>resources</a:t>
            </a:r>
            <a:r>
              <a:rPr lang="en-US" i="1" dirty="0">
                <a:hlinkClick r:id="rId5"/>
              </a:rPr>
              <a:t>/</a:t>
            </a:r>
            <a:r>
              <a:rPr lang="en-US" b="1" i="1" dirty="0">
                <a:hlinkClick r:id="rId5"/>
              </a:rPr>
              <a:t>middleschool</a:t>
            </a:r>
            <a:r>
              <a:rPr lang="en-US" i="1" dirty="0">
                <a:hlinkClick r:id="rId5"/>
              </a:rPr>
              <a:t>.html</a:t>
            </a:r>
            <a:r>
              <a:rPr lang="en-US" dirty="0">
                <a:hlinkClick r:id="rId5"/>
              </a:rPr>
              <a:t> /</a:t>
            </a:r>
            <a:r>
              <a:rPr lang="en-US" dirty="0"/>
              <a:t> </a:t>
            </a:r>
          </a:p>
          <a:p>
            <a:endParaRPr lang="en-US" i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hlinkClick r:id="rId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0178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www.middleweb.com/mw/resources/MWRpublic.html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www.pbs.org/parents/itsmylife/resources/middleschool.html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http://parentingteens.about.com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5898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Military affiliated – MFLC</a:t>
            </a:r>
          </a:p>
          <a:p>
            <a:endParaRPr lang="en-US" dirty="0"/>
          </a:p>
          <a:p>
            <a:r>
              <a:rPr lang="en-US" dirty="0" err="1" smtClean="0"/>
              <a:t>Centerstone</a:t>
            </a:r>
            <a:r>
              <a:rPr lang="en-US" dirty="0" smtClean="0"/>
              <a:t> Counselor (for </a:t>
            </a:r>
            <a:r>
              <a:rPr lang="en-US" dirty="0" err="1" smtClean="0"/>
              <a:t>TennCare</a:t>
            </a:r>
            <a:r>
              <a:rPr lang="en-US" dirty="0" smtClean="0"/>
              <a:t> recipients)</a:t>
            </a:r>
          </a:p>
          <a:p>
            <a:endParaRPr lang="en-US" dirty="0"/>
          </a:p>
          <a:p>
            <a:r>
              <a:rPr lang="en-US" dirty="0" smtClean="0"/>
              <a:t>Community Psychological Agencies</a:t>
            </a:r>
          </a:p>
          <a:p>
            <a:endParaRPr lang="en-US" dirty="0"/>
          </a:p>
          <a:p>
            <a:r>
              <a:rPr lang="en-US" dirty="0" smtClean="0"/>
              <a:t>Teachers</a:t>
            </a:r>
          </a:p>
          <a:p>
            <a:endParaRPr lang="en-US" dirty="0"/>
          </a:p>
          <a:p>
            <a:r>
              <a:rPr lang="en-US" dirty="0" smtClean="0"/>
              <a:t>Homework Helpline: 298-6636; 888-868-5777 (4-8pm M-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Counselors </a:t>
            </a:r>
          </a:p>
          <a:p>
            <a:pPr lvl="1"/>
            <a:r>
              <a:rPr lang="en-US" dirty="0" smtClean="0"/>
              <a:t>Ms. Rollins – 8</a:t>
            </a:r>
            <a:r>
              <a:rPr lang="en-US" baseline="30000" dirty="0" smtClean="0"/>
              <a:t>th</a:t>
            </a:r>
            <a:r>
              <a:rPr lang="en-US" dirty="0" smtClean="0"/>
              <a:t> grade, 8th grade Mighty Eagles and 7th grade Falcons. </a:t>
            </a:r>
          </a:p>
          <a:p>
            <a:pPr lvl="1"/>
            <a:r>
              <a:rPr lang="en-US" dirty="0" smtClean="0"/>
              <a:t>Ms. Smith – 6</a:t>
            </a:r>
            <a:r>
              <a:rPr lang="en-US" baseline="30000" dirty="0" smtClean="0"/>
              <a:t>th</a:t>
            </a:r>
            <a:r>
              <a:rPr lang="en-US" dirty="0" smtClean="0"/>
              <a:t> grade, 7th grade Mighty Eagles and 7th grade American Eagles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Spend as much time with them as you can but allow them autonomy to explore their curiosity!</a:t>
            </a:r>
          </a:p>
          <a:p>
            <a:r>
              <a:rPr lang="en-US" b="1" dirty="0" smtClean="0"/>
              <a:t>Do not let one disrespectful comment slide. EVER!</a:t>
            </a:r>
          </a:p>
          <a:p>
            <a:r>
              <a:rPr lang="en-US" b="1" dirty="0" smtClean="0"/>
              <a:t>Demand respect. At all times.</a:t>
            </a:r>
          </a:p>
          <a:p>
            <a:r>
              <a:rPr lang="en-US" b="1" dirty="0" smtClean="0"/>
              <a:t>They will want you to be their friend. But what they really need is a parent!</a:t>
            </a:r>
          </a:p>
          <a:p>
            <a:endParaRPr lang="en-US" b="1" dirty="0"/>
          </a:p>
          <a:p>
            <a:r>
              <a:rPr lang="en-US" b="1" dirty="0" smtClean="0"/>
              <a:t>Accept the fact that they will be in a </a:t>
            </a:r>
            <a:r>
              <a:rPr lang="en-US" b="1" i="1" dirty="0" smtClean="0"/>
              <a:t>bad mood </a:t>
            </a:r>
            <a:r>
              <a:rPr lang="en-US" b="1" dirty="0" smtClean="0"/>
              <a:t>for the next three years! BUT...know that you can help to alleviate some of their frustration through active listening, positive reinforcement of desired behaviors and firm consequences when necessary.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that middle </a:t>
            </a:r>
            <a:r>
              <a:rPr lang="en-US" dirty="0" err="1" smtClean="0"/>
              <a:t>schoolers</a:t>
            </a:r>
            <a:r>
              <a:rPr lang="en-US" dirty="0" smtClean="0"/>
              <a:t> will lose their mind!</a:t>
            </a:r>
          </a:p>
          <a:p>
            <a:pPr lvl="1"/>
            <a:r>
              <a:rPr lang="en-US" sz="2000" b="1" dirty="0" smtClean="0"/>
              <a:t>Tell yourself, “They aren’t angry, they aren’t an alien, they aren’t mental. They are just 13!”</a:t>
            </a:r>
          </a:p>
          <a:p>
            <a:r>
              <a:rPr lang="en-US" dirty="0" smtClean="0"/>
              <a:t>Risk-takers by nature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pic>
        <p:nvPicPr>
          <p:cNvPr id="1026" name="Picture 2" descr="C:\Documents and Settings\Teacher\Local Settings\Temporary Internet Files\Content.IE5\GLSVIZ8V\MC900324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169">
            <a:off x="3259875" y="4004848"/>
            <a:ext cx="4102295" cy="29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0103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school students will try new things.</a:t>
            </a:r>
          </a:p>
          <a:p>
            <a:r>
              <a:rPr lang="en-US" dirty="0" smtClean="0"/>
              <a:t>Mixture of being a kid and being an adult. </a:t>
            </a:r>
          </a:p>
          <a:p>
            <a:pPr lvl="1"/>
            <a:r>
              <a:rPr lang="en-US" sz="2000" b="1" dirty="0" smtClean="0"/>
              <a:t>Keep in mind that they aren’t a child anymore, but they aren’t an adult, either. Treating them like either one will lead to disaster.</a:t>
            </a:r>
          </a:p>
          <a:p>
            <a:r>
              <a:rPr lang="en-US" dirty="0" smtClean="0"/>
              <a:t>They want boundaries, but will test them!!!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pic>
        <p:nvPicPr>
          <p:cNvPr id="3074" name="Picture 2" descr="C:\Documents and Settings\Teacher\Local Settings\Temporary Internet Files\Content.IE5\HX9U7RXY\MP9004090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2636520" cy="161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4976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253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middle </a:t>
            </a:r>
            <a:r>
              <a:rPr lang="en-US" dirty="0" err="1" smtClean="0"/>
              <a:t>schooler’s</a:t>
            </a:r>
            <a:r>
              <a:rPr lang="en-US" dirty="0" smtClean="0"/>
              <a:t> social life is the most important thing to them.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 smtClean="0"/>
              <a:t>them learn how to navigate “social drama</a:t>
            </a:r>
            <a:r>
              <a:rPr lang="en-US" dirty="0" smtClean="0"/>
              <a:t>”. Conflict is a natural part of life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Monitor </a:t>
            </a:r>
            <a:r>
              <a:rPr lang="en-US" dirty="0" smtClean="0"/>
              <a:t>online/cell phone </a:t>
            </a:r>
            <a:r>
              <a:rPr lang="en-US" dirty="0" smtClean="0"/>
              <a:t>activities!!!!!!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Have your child’s password and check their</a:t>
            </a:r>
          </a:p>
          <a:p>
            <a:pPr marL="301943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activity often.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LIVES</a:t>
            </a:r>
            <a:endParaRPr lang="en-US" dirty="0"/>
          </a:p>
        </p:txBody>
      </p:sp>
      <p:pic>
        <p:nvPicPr>
          <p:cNvPr id="2050" name="Picture 2" descr="C:\Documents and Settings\Teacher\Local Settings\Temporary Internet Files\Content.IE5\A76J6RGV\MP9004331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85" y="5166360"/>
            <a:ext cx="1618545" cy="16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Teacher\Local Settings\Temporary Internet Files\Content.IE5\A76J6RGV\MP9004394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1981200" cy="13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8078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4 Cs and an L:</a:t>
            </a:r>
          </a:p>
          <a:p>
            <a:pPr lvl="1"/>
            <a:r>
              <a:rPr lang="en-US" dirty="0" smtClean="0"/>
              <a:t>Be </a:t>
            </a:r>
            <a:r>
              <a:rPr lang="en-US" b="1" dirty="0" smtClean="0"/>
              <a:t>CLEAR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 </a:t>
            </a:r>
            <a:r>
              <a:rPr lang="en-US" b="1" dirty="0" smtClean="0"/>
              <a:t>CONSISTENT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 </a:t>
            </a:r>
            <a:r>
              <a:rPr lang="en-US" b="1" dirty="0" smtClean="0"/>
              <a:t>CALM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Have </a:t>
            </a:r>
            <a:r>
              <a:rPr lang="en-US" b="1" dirty="0" smtClean="0"/>
              <a:t>CONSEQUENCES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LOVE!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DISCIPLINE</a:t>
            </a:r>
            <a:endParaRPr lang="en-US" dirty="0"/>
          </a:p>
        </p:txBody>
      </p:sp>
      <p:pic>
        <p:nvPicPr>
          <p:cNvPr id="4098" name="Picture 2" descr="C:\Documents and Settings\Teacher\Local Settings\Temporary Internet Files\Content.IE5\GLSVIZ8V\MM900046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5299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Have </a:t>
            </a:r>
            <a:r>
              <a:rPr lang="en-US" b="1" dirty="0" smtClean="0"/>
              <a:t>specific</a:t>
            </a:r>
            <a:r>
              <a:rPr lang="en-US" dirty="0" smtClean="0"/>
              <a:t> limits/boundaries.</a:t>
            </a:r>
          </a:p>
          <a:p>
            <a:pPr lvl="1"/>
            <a:r>
              <a:rPr lang="en-US" sz="2000" b="1" dirty="0" smtClean="0"/>
              <a:t>Never let them get the idea that they are the boss!</a:t>
            </a:r>
          </a:p>
          <a:p>
            <a:pPr lvl="1"/>
            <a:r>
              <a:rPr lang="en-US" sz="2000" b="1" dirty="0" smtClean="0"/>
              <a:t>Be strong. This is not the time in their lives to relax the rules.</a:t>
            </a:r>
          </a:p>
          <a:p>
            <a:r>
              <a:rPr lang="en-US" dirty="0"/>
              <a:t>Be as detailed as possible with the expectations as well as the consequences</a:t>
            </a:r>
            <a:r>
              <a:rPr lang="en-US" dirty="0" smtClean="0"/>
              <a:t>. Written contracts are useful.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CLEAR!</a:t>
            </a:r>
            <a:endParaRPr lang="en-US" dirty="0"/>
          </a:p>
        </p:txBody>
      </p:sp>
      <p:pic>
        <p:nvPicPr>
          <p:cNvPr id="3075" name="Picture 3" descr="C:\Documents and Settings\Teacher\Local Settings\Temporary Internet Files\Content.IE5\R95BIEQ5\MP9004486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2057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Teacher\Local Settings\Temporary Internet Files\Content.IE5\8X27W9MV\MP9004486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22860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6956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your battles!</a:t>
            </a:r>
          </a:p>
          <a:p>
            <a:endParaRPr lang="en-US" dirty="0"/>
          </a:p>
          <a:p>
            <a:r>
              <a:rPr lang="en-US" dirty="0" smtClean="0"/>
              <a:t>Be on the same page </a:t>
            </a:r>
            <a:r>
              <a:rPr lang="en-US" dirty="0" smtClean="0"/>
              <a:t>with all those that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care for your child.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give an inch, they will take a mile!</a:t>
            </a:r>
          </a:p>
          <a:p>
            <a:pPr lvl="1"/>
            <a:r>
              <a:rPr lang="en-US" sz="2000" b="1" dirty="0" smtClean="0"/>
              <a:t>Remember, they are always testing the boundaries. Think long and hard before letting them move so much as an inch.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CONSISTENT!</a:t>
            </a:r>
            <a:endParaRPr lang="en-US" dirty="0"/>
          </a:p>
        </p:txBody>
      </p:sp>
      <p:pic>
        <p:nvPicPr>
          <p:cNvPr id="7173" name="Picture 5" descr="C:\Documents and Settings\Teacher\Local Settings\Temporary Internet Files\Content.IE5\K7C309AB\MC9002316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96540"/>
            <a:ext cx="251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6489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Discipline without drama.</a:t>
            </a:r>
          </a:p>
          <a:p>
            <a:pPr lvl="1"/>
            <a:r>
              <a:rPr lang="en-US" dirty="0" smtClean="0"/>
              <a:t>Dispassionate cop example</a:t>
            </a:r>
          </a:p>
          <a:p>
            <a:endParaRPr lang="en-US" dirty="0"/>
          </a:p>
          <a:p>
            <a:r>
              <a:rPr lang="en-US" dirty="0" smtClean="0"/>
              <a:t>Do not argue with a middle </a:t>
            </a:r>
            <a:r>
              <a:rPr lang="en-US" dirty="0" err="1" smtClean="0"/>
              <a:t>schooler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Continue saying the same thing until they comply.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CALM!</a:t>
            </a:r>
            <a:endParaRPr lang="en-US" dirty="0"/>
          </a:p>
        </p:txBody>
      </p:sp>
      <p:pic>
        <p:nvPicPr>
          <p:cNvPr id="6146" name="Picture 2" descr="C:\Documents and Settings\Teacher\Local Settings\Temporary Internet Files\Content.IE5\OL6JGX2N\MC900304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871787" cy="17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3665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consequence should fit the crime.</a:t>
            </a:r>
          </a:p>
          <a:p>
            <a:endParaRPr lang="en-US" b="1" dirty="0"/>
          </a:p>
          <a:p>
            <a:r>
              <a:rPr lang="en-US" dirty="0" smtClean="0"/>
              <a:t>Follow through!</a:t>
            </a:r>
          </a:p>
          <a:p>
            <a:pPr lvl="1"/>
            <a:r>
              <a:rPr lang="en-US" sz="2000" b="1" dirty="0" smtClean="0"/>
              <a:t>Don’t shield them from the consequences of their bad behavior. </a:t>
            </a:r>
          </a:p>
          <a:p>
            <a:pPr lvl="1"/>
            <a:r>
              <a:rPr lang="en-US" sz="2000" b="1" dirty="0" smtClean="0"/>
              <a:t>If they are getting in trouble at school all the time, it probably </a:t>
            </a:r>
            <a:r>
              <a:rPr lang="en-US" sz="2000" b="1" i="1" dirty="0" smtClean="0"/>
              <a:t>is</a:t>
            </a:r>
            <a:r>
              <a:rPr lang="en-US" sz="2000" b="1" dirty="0" smtClean="0"/>
              <a:t> their fault.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CONSEQUENCES!</a:t>
            </a:r>
            <a:endParaRPr lang="en-US" dirty="0"/>
          </a:p>
        </p:txBody>
      </p:sp>
      <p:pic>
        <p:nvPicPr>
          <p:cNvPr id="5123" name="Picture 3" descr="C:\Documents and Settings\Teacher\Local Settings\Temporary Internet Files\Content.IE5\G1E3KPMV\MC9002321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4072976"/>
            <a:ext cx="2651760" cy="27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1032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327</TotalTime>
  <Words>1127</Words>
  <Application>Microsoft Macintosh PowerPoint</Application>
  <PresentationFormat>On-screen Show (4:3)</PresentationFormat>
  <Paragraphs>175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MIDDLE SCHOOL 101</vt:lpstr>
      <vt:lpstr>BEHAVIOR</vt:lpstr>
      <vt:lpstr>BEHAVIOR</vt:lpstr>
      <vt:lpstr>SOCIAL LIVES</vt:lpstr>
      <vt:lpstr>DISCIPLINE</vt:lpstr>
      <vt:lpstr>Be CLEAR!</vt:lpstr>
      <vt:lpstr>Be CONSISTENT!</vt:lpstr>
      <vt:lpstr>Be CALM!</vt:lpstr>
      <vt:lpstr>Have CONSEQUENCES!</vt:lpstr>
      <vt:lpstr>LOVE!!!!</vt:lpstr>
      <vt:lpstr>Communication</vt:lpstr>
      <vt:lpstr>ACADEMICS</vt:lpstr>
      <vt:lpstr>ACADEMICS</vt:lpstr>
      <vt:lpstr>ACADEMICS</vt:lpstr>
      <vt:lpstr>Extracurricular Activities </vt:lpstr>
      <vt:lpstr>RESOURCES</vt:lpstr>
      <vt:lpstr>RESOURCES (cont.)</vt:lpstr>
      <vt:lpstr>RESOURCES</vt:lpstr>
      <vt:lpstr>FINAL THOUGHTS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101</dc:title>
  <dc:creator>SmithTammy</dc:creator>
  <cp:lastModifiedBy>CMCSS CMCSS</cp:lastModifiedBy>
  <cp:revision>24</cp:revision>
  <cp:lastPrinted>2011-08-26T17:45:48Z</cp:lastPrinted>
  <dcterms:created xsi:type="dcterms:W3CDTF">2011-08-09T17:10:40Z</dcterms:created>
  <dcterms:modified xsi:type="dcterms:W3CDTF">2016-05-03T13:17:12Z</dcterms:modified>
</cp:coreProperties>
</file>